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  <p:sldMasterId id="2147483688" r:id="rId2"/>
    <p:sldMasterId id="2147483704" r:id="rId3"/>
  </p:sldMasterIdLst>
  <p:notesMasterIdLst>
    <p:notesMasterId r:id="rId14"/>
  </p:notesMasterIdLst>
  <p:handoutMasterIdLst>
    <p:handoutMasterId r:id="rId15"/>
  </p:handoutMasterIdLst>
  <p:sldIdLst>
    <p:sldId id="417" r:id="rId4"/>
    <p:sldId id="419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18" r:id="rId13"/>
  </p:sldIdLst>
  <p:sldSz cx="10944225" cy="6840538"/>
  <p:notesSz cx="6858000" cy="9144000"/>
  <p:defaultTextStyle>
    <a:defPPr>
      <a:defRPr lang="en-US"/>
    </a:defPPr>
    <a:lvl1pPr marL="0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426834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853667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280501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1707335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2134168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2561002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2987836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3414670" algn="l" defTabSz="853667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447" userDrawn="1">
          <p15:clr>
            <a:srgbClr val="A4A3A4"/>
          </p15:clr>
        </p15:guide>
        <p15:guide id="2" orient="horz" pos="5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E4"/>
    <a:srgbClr val="FF6B6B"/>
    <a:srgbClr val="006AEA"/>
    <a:srgbClr val="004191"/>
    <a:srgbClr val="69ADFF"/>
    <a:srgbClr val="3B3BFF"/>
    <a:srgbClr val="00BBFF"/>
    <a:srgbClr val="E6E6E6"/>
    <a:srgbClr val="15499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5" autoAdjust="0"/>
    <p:restoredTop sz="89492" autoAdjust="0"/>
  </p:normalViewPr>
  <p:slideViewPr>
    <p:cSldViewPr snapToGrid="0">
      <p:cViewPr varScale="1">
        <p:scale>
          <a:sx n="77" d="100"/>
          <a:sy n="77" d="100"/>
        </p:scale>
        <p:origin x="629" y="53"/>
      </p:cViewPr>
      <p:guideLst>
        <p:guide pos="3447"/>
        <p:guide orient="horz" pos="5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50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70DC3B59-BCDF-4256-A168-012A2AA16E32}" type="datetime1">
              <a:rPr lang="de-DE" sz="800" smtClean="0"/>
              <a:t>19.06.2023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 mod="1"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65612E96-A133-4402-AE1A-771A66978883}" type="datetime1">
              <a:rPr lang="de-DE" smtClean="0"/>
              <a:t>19.06.2023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650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216609" indent="-216609" algn="l" defTabSz="853667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29418" indent="-2128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644127" indent="-2147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860736" indent="-2166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073545" indent="-212809" algn="l" defTabSz="853667" rtl="0" eaLnBrk="1" latinLnBrk="0" hangingPunct="1">
      <a:lnSpc>
        <a:spcPct val="120000"/>
      </a:lnSpc>
      <a:buFont typeface="Arial" panose="020B0604020202020204" pitchFamily="34" charset="0"/>
      <a:buChar char="•"/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134168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6pPr>
    <a:lvl7pPr marL="2561002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7pPr>
    <a:lvl8pPr marL="2987836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8pPr>
    <a:lvl9pPr marL="3414670" algn="l" defTabSz="853667" rtl="0" eaLnBrk="1" latinLnBrk="0" hangingPunct="1">
      <a:defRPr sz="112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?bg=rgba%280%2C190%2C255%2C1%29&amp;t=theme%3Ax870rf3awkf&amp;wt=none&amp;l=python&amp;width=941&amp;ds=true&amp;dsyoff=20px&amp;dsblur=68px&amp;wc=true&amp;wa=false&amp;pv=18px&amp;ph=9px&amp;ln=true&amp;fl=1&amp;fm=Fira+Code&amp;fs=13.5px&amp;lh=147%25&amp;si=false&amp;es=2x&amp;wm=false&amp;code=from%2520dune.iga%2520import%2520%28%250A%2520%2520%2520%2520makeSurfaceOfRevolution%252C%250A%2520%2520%2520%2520ControlPoint%252C%250A%2520%2520%2520%2520NurbsPatchData%252C%250A%2520%2520%2520%2520ControlPointNet%29%250A%250AL%2520%253D%252010.0%250A%250Acp%2520%253D%2520ControlPoint%28%280%252C%25200%252C%25200%29%252C%25201%29%250Acp2%2520%253D%2520ControlPoint%28%280%252C%2520L%252F3.0%252C%2520L%252F3.0%29%252C%25201%29%250Acp3%2520%253D%2520ControlPoint%28%280%252C%25201*L%252F3.0%252C%25202*L%252F3.0%29%252C%25201%29%250Acp4%2520%253D%2520ControlPoint%28%280%252C%2520L%252C%2520L%29%252C%25201%29%250A%250AnetC%2520%253D%2520%28%28%28cp%252C%2520cp2%252C%2520cp3%252C%2520cp4%29%29%29%250Anet%2520%253D%2520ControlPointNet%28netC%29%250AnurbsPatchData%2520%253D%2520NurbsPatchData%28%28%280%252C%25200%252C%25201.0%252F3.0%252C%25202.0%252F3.0%252C%25201%252C%25201%29%29%252C%2520net%252C%2520%281%29%29%250A%250AmaxIter%2520%253D%2520100%250A%250Afor%2520i%2520in%2520range%280%252CmaxIter%29%253A%250A%250A%2520%2520%2520%2520nurbsPatchDataArc%2520%253D%2520makeSurfaceOfRevolutin%28nurbsPatchData%252C%2520%280%252C%25200%252C%2520L*i%252FmaxIter%29%252C%2520%281%252C%25200.5%252C%25200%29%252C%2520360.0%29%250A%2520%2520%2520%2520gridView%2520%253D%2520IGAGrid%28nurbsPatchDataArc%250A%2520%2520%2520%2520vtkWriter%2520%253D%2520gridView.vtkWriter%28subsampling%253D4%29%250A%2520%2520%2520%2520vtkWriter.write%28name%253Df%2522Torus_%257Bi%257D%2522%29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5612E96-A133-4402-AE1A-771A66978883}" type="datetime1">
              <a:rPr lang="de-DE" smtClean="0"/>
              <a:t>19.06.2023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4" name="Textfeld 3"/>
          <p:cNvSpPr txBox="1"/>
          <p:nvPr userDrawn="1"/>
        </p:nvSpPr>
        <p:spPr>
          <a:xfrm>
            <a:off x="1121431" y="775620"/>
            <a:ext cx="3065627" cy="2759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500" dirty="0"/>
              <a:t>Institut für Baustatik und Baudynamik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6357463"/>
            <a:ext cx="1256657" cy="360000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2275"/>
            <a:ext cx="10944225" cy="4537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Zum Hinzufügen eines Bildes auf das Symbol klicken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79021" y="2256866"/>
            <a:ext cx="5597525" cy="5170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9021" y="4492151"/>
            <a:ext cx="559752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 dirty="0"/>
              <a:t>Vortragende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 hasCustomPrompt="1"/>
          </p:nvPr>
        </p:nvSpPr>
        <p:spPr>
          <a:xfrm>
            <a:off x="6515040" y="900242"/>
            <a:ext cx="3960000" cy="3960000"/>
          </a:xfrm>
          <a:prstGeom prst="ellipse">
            <a:avLst/>
          </a:prstGeom>
          <a:solidFill>
            <a:srgbClr val="00BBFF"/>
          </a:solidFill>
        </p:spPr>
        <p:txBody>
          <a:bodyPr lIns="0" tIns="0" rIns="0" bIns="0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10909" indent="0">
              <a:buNone/>
              <a:defRPr sz="2000" b="1">
                <a:solidFill>
                  <a:schemeClr val="bg1"/>
                </a:solidFill>
              </a:defRPr>
            </a:lvl2pPr>
            <a:lvl3pPr marL="431318" indent="0">
              <a:buNone/>
              <a:defRPr sz="2000" b="1">
                <a:solidFill>
                  <a:schemeClr val="bg1"/>
                </a:solidFill>
              </a:defRPr>
            </a:lvl3pPr>
            <a:lvl4pPr marL="642227" indent="0">
              <a:buNone/>
              <a:defRPr sz="2000" b="1">
                <a:solidFill>
                  <a:schemeClr val="bg1"/>
                </a:solidFill>
              </a:defRPr>
            </a:lvl4pPr>
            <a:lvl5pPr marL="862636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Konferenz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53535" y="3609407"/>
            <a:ext cx="3083011" cy="5127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10417" indent="0" algn="ctr">
              <a:buNone/>
              <a:defRPr sz="1795"/>
            </a:lvl2pPr>
            <a:lvl3pPr marL="820834" indent="0" algn="ctr">
              <a:buNone/>
              <a:defRPr sz="1616"/>
            </a:lvl3pPr>
            <a:lvl4pPr marL="1231251" indent="0" algn="ctr">
              <a:buNone/>
              <a:defRPr sz="1436"/>
            </a:lvl4pPr>
            <a:lvl5pPr marL="1641668" indent="0" algn="ctr">
              <a:buNone/>
              <a:defRPr sz="1436"/>
            </a:lvl5pPr>
            <a:lvl6pPr marL="2052085" indent="0" algn="ctr">
              <a:buNone/>
              <a:defRPr sz="1436"/>
            </a:lvl6pPr>
            <a:lvl7pPr marL="2462502" indent="0" algn="ctr">
              <a:buNone/>
              <a:defRPr sz="1436"/>
            </a:lvl7pPr>
            <a:lvl8pPr marL="2872919" indent="0" algn="ctr">
              <a:buNone/>
              <a:defRPr sz="1436"/>
            </a:lvl8pPr>
            <a:lvl9pPr marL="3283336" indent="0" algn="ctr">
              <a:buNone/>
              <a:defRPr sz="1436"/>
            </a:lvl9pPr>
          </a:lstStyle>
          <a:p>
            <a:r>
              <a:rPr lang="de-DE" dirty="0"/>
              <a:t>Name, Datum Ort der Konferenz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242421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47">
          <p15:clr>
            <a:srgbClr val="FBAE40"/>
          </p15:clr>
        </p15:guide>
        <p15:guide id="2" pos="295">
          <p15:clr>
            <a:srgbClr val="FBAE40"/>
          </p15:clr>
        </p15:guide>
        <p15:guide id="3" pos="659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Platzhalter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60000" y="863599"/>
            <a:ext cx="1022545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Überschrift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60000" y="1223963"/>
            <a:ext cx="10225450" cy="2708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3732647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12465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72113" y="1223963"/>
            <a:ext cx="7200000" cy="432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Gliederung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34969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Kreis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77164" y="133504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75919" y="1491359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77164" y="3080006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175919" y="3236326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77164" y="478299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5919" y="4939310"/>
            <a:ext cx="7105129" cy="9800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15001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Platzhalt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60000" y="863599"/>
            <a:ext cx="10225450" cy="3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 err="1"/>
              <a:t>Überschrift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60000" y="1223963"/>
            <a:ext cx="10225450" cy="499712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err="1"/>
              <a:t>Formatvorlagen</a:t>
            </a:r>
            <a:r>
              <a:rPr lang="en-US" noProof="0" dirty="0"/>
              <a:t> des </a:t>
            </a:r>
            <a:r>
              <a:rPr lang="en-US" noProof="0" dirty="0" err="1"/>
              <a:t>Textmasters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47795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leer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48663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383" y="6357463"/>
            <a:ext cx="1256657" cy="360000"/>
          </a:xfrm>
          <a:prstGeom prst="rect">
            <a:avLst/>
          </a:prstGeom>
        </p:spPr>
      </p:pic>
      <p:sp>
        <p:nvSpPr>
          <p:cNvPr id="6" name="Bildplatzhalt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2275"/>
            <a:ext cx="10944225" cy="45370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de-DE" dirty="0"/>
              <a:t>Zum Hinzufügen eines Bildes auf das Symbol klicken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79021" y="2256866"/>
            <a:ext cx="5597525" cy="51706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800" b="1"/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9021" y="4492151"/>
            <a:ext cx="559752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sz="2000" b="0"/>
            </a:lvl1pPr>
          </a:lstStyle>
          <a:p>
            <a:pPr lvl="0"/>
            <a:r>
              <a:rPr lang="de-DE" dirty="0"/>
              <a:t>Vortragende bearbeiten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5" hasCustomPrompt="1"/>
          </p:nvPr>
        </p:nvSpPr>
        <p:spPr>
          <a:xfrm>
            <a:off x="6515040" y="900242"/>
            <a:ext cx="3960000" cy="3960000"/>
          </a:xfrm>
          <a:prstGeom prst="ellipse">
            <a:avLst/>
          </a:prstGeom>
          <a:solidFill>
            <a:srgbClr val="00BBFF"/>
          </a:solidFill>
        </p:spPr>
        <p:txBody>
          <a:bodyPr lIns="0" tIns="0" rIns="0" bIns="0"/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10909" indent="0">
              <a:buNone/>
              <a:defRPr sz="2000" b="1">
                <a:solidFill>
                  <a:schemeClr val="bg1"/>
                </a:solidFill>
              </a:defRPr>
            </a:lvl2pPr>
            <a:lvl3pPr marL="431318" indent="0">
              <a:buNone/>
              <a:defRPr sz="2000" b="1">
                <a:solidFill>
                  <a:schemeClr val="bg1"/>
                </a:solidFill>
              </a:defRPr>
            </a:lvl3pPr>
            <a:lvl4pPr marL="642227" indent="0">
              <a:buNone/>
              <a:defRPr sz="2000" b="1">
                <a:solidFill>
                  <a:schemeClr val="bg1"/>
                </a:solidFill>
              </a:defRPr>
            </a:lvl4pPr>
            <a:lvl5pPr marL="862636" indent="0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Titel der Konferenz bearbeiten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53535" y="3609407"/>
            <a:ext cx="3083011" cy="5127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10417" indent="0" algn="ctr">
              <a:buNone/>
              <a:defRPr sz="1795"/>
            </a:lvl2pPr>
            <a:lvl3pPr marL="820834" indent="0" algn="ctr">
              <a:buNone/>
              <a:defRPr sz="1616"/>
            </a:lvl3pPr>
            <a:lvl4pPr marL="1231251" indent="0" algn="ctr">
              <a:buNone/>
              <a:defRPr sz="1436"/>
            </a:lvl4pPr>
            <a:lvl5pPr marL="1641668" indent="0" algn="ctr">
              <a:buNone/>
              <a:defRPr sz="1436"/>
            </a:lvl5pPr>
            <a:lvl6pPr marL="2052085" indent="0" algn="ctr">
              <a:buNone/>
              <a:defRPr sz="1436"/>
            </a:lvl6pPr>
            <a:lvl7pPr marL="2462502" indent="0" algn="ctr">
              <a:buNone/>
              <a:defRPr sz="1436"/>
            </a:lvl7pPr>
            <a:lvl8pPr marL="2872919" indent="0" algn="ctr">
              <a:buNone/>
              <a:defRPr sz="1436"/>
            </a:lvl8pPr>
            <a:lvl9pPr marL="3283336" indent="0" algn="ctr">
              <a:buNone/>
              <a:defRPr sz="1436"/>
            </a:lvl9pPr>
          </a:lstStyle>
          <a:p>
            <a:r>
              <a:rPr lang="de-DE" dirty="0"/>
              <a:t>Name, Datum Ort der Konferenz durch Klicken bearbeiten</a:t>
            </a: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5" y="410000"/>
            <a:ext cx="2524829" cy="575838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1123298" y="773921"/>
            <a:ext cx="3065627" cy="27597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500" noProof="0" dirty="0"/>
              <a:t>Institute for Structural Mechanics</a:t>
            </a:r>
          </a:p>
        </p:txBody>
      </p:sp>
    </p:spTree>
    <p:extLst>
      <p:ext uri="{BB962C8B-B14F-4D97-AF65-F5344CB8AC3E}">
        <p14:creationId xmlns:p14="http://schemas.microsoft.com/office/powerpoint/2010/main" val="12791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47">
          <p15:clr>
            <a:srgbClr val="FBAE40"/>
          </p15:clr>
        </p15:guide>
        <p15:guide id="2" pos="295">
          <p15:clr>
            <a:srgbClr val="FBAE40"/>
          </p15:clr>
        </p15:guide>
        <p15:guide id="3" pos="659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531939" y="0"/>
            <a:ext cx="7832720" cy="4699448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9789" y="1077250"/>
            <a:ext cx="4928863" cy="1628802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9789" y="753867"/>
            <a:ext cx="4928863" cy="265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  <a:lvl2pPr marL="410417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834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25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66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208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50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91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33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Kapitelnummer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9788" y="2693125"/>
            <a:ext cx="6614627" cy="107725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Unterkapitel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899789" y="2326861"/>
            <a:ext cx="3622616" cy="26524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10417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2pPr>
            <a:lvl3pPr marL="820834" indent="0">
              <a:buNone/>
              <a:defRPr sz="1616">
                <a:solidFill>
                  <a:schemeClr val="tx1">
                    <a:tint val="75000"/>
                  </a:schemeClr>
                </a:solidFill>
              </a:defRPr>
            </a:lvl3pPr>
            <a:lvl4pPr marL="1231251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4pPr>
            <a:lvl5pPr marL="1641668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5pPr>
            <a:lvl6pPr marL="2052085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6pPr>
            <a:lvl7pPr marL="2462502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7pPr>
            <a:lvl8pPr marL="2872919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8pPr>
            <a:lvl9pPr marL="3283336" indent="0">
              <a:buNone/>
              <a:defRPr sz="1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Unterkapitelnummer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490896" y="-109412"/>
            <a:ext cx="8615536" cy="5740732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sz="2011" dirty="0"/>
          </a:p>
        </p:txBody>
      </p:sp>
      <p:sp>
        <p:nvSpPr>
          <p:cNvPr id="6" name="object 3"/>
          <p:cNvSpPr/>
          <p:nvPr userDrawn="1"/>
        </p:nvSpPr>
        <p:spPr>
          <a:xfrm>
            <a:off x="6653862" y="3639192"/>
            <a:ext cx="2452570" cy="2452713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7070197" y="1945898"/>
            <a:ext cx="1550432" cy="36676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01">
              <a:lnSpc>
                <a:spcPts val="28600"/>
              </a:lnSpc>
            </a:pPr>
            <a:r>
              <a:rPr lang="de-DE" sz="23938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3938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029421" y="1120340"/>
            <a:ext cx="5786443" cy="221707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</a:defRPr>
            </a:lvl1pPr>
            <a:lvl2pPr>
              <a:defRPr sz="4069" b="1">
                <a:solidFill>
                  <a:schemeClr val="bg1"/>
                </a:solidFill>
              </a:defRPr>
            </a:lvl2pPr>
            <a:lvl3pPr>
              <a:defRPr sz="4069" b="1">
                <a:solidFill>
                  <a:schemeClr val="bg1"/>
                </a:solidFill>
              </a:defRPr>
            </a:lvl3pPr>
            <a:lvl4pPr>
              <a:defRPr sz="4069" b="1">
                <a:solidFill>
                  <a:schemeClr val="bg1"/>
                </a:solidFill>
              </a:defRPr>
            </a:lvl4pPr>
            <a:lvl5pPr>
              <a:defRPr sz="4069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29422" y="3619560"/>
            <a:ext cx="4554972" cy="55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5683577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91198" y="2542310"/>
            <a:ext cx="1723500" cy="17236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602485" y="2783614"/>
            <a:ext cx="3937783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02485" y="3300694"/>
            <a:ext cx="2647322" cy="9682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Telefon 	+49 (711)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en-US" sz="1400" noProof="0" dirty="0">
                <a:solidFill>
                  <a:schemeClr val="bg1"/>
                </a:solidFill>
              </a:rPr>
              <a:t>www.ibb.uni-stuttgart.de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04957" y="3581194"/>
            <a:ext cx="959213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413731" y="3300116"/>
            <a:ext cx="3356666" cy="8523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Universität 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Institut für Baustatik und Baudynamik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Pfaffenwaldring 7, 70569 Stuttgart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251964" y="3300116"/>
            <a:ext cx="3288305" cy="2585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80307" y="1701898"/>
            <a:ext cx="2585250" cy="38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2400" b="1" dirty="0">
                <a:solidFill>
                  <a:schemeClr val="bg1"/>
                </a:solidFill>
              </a:rPr>
              <a:t>Vielen Dank!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9007B9E-C1A3-459A-B7A9-69CE3EF32675}"/>
              </a:ext>
            </a:extLst>
          </p:cNvPr>
          <p:cNvGrpSpPr/>
          <p:nvPr userDrawn="1"/>
        </p:nvGrpSpPr>
        <p:grpSpPr>
          <a:xfrm>
            <a:off x="2602485" y="4806036"/>
            <a:ext cx="8009588" cy="787122"/>
            <a:chOff x="2602485" y="3026708"/>
            <a:chExt cx="8009588" cy="787122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CD25E9F1-E175-42BC-98B2-7C4E5F70C988}"/>
                </a:ext>
              </a:extLst>
            </p:cNvPr>
            <p:cNvSpPr/>
            <p:nvPr userDrawn="1"/>
          </p:nvSpPr>
          <p:spPr>
            <a:xfrm>
              <a:off x="2602485" y="3026708"/>
              <a:ext cx="8009588" cy="787122"/>
            </a:xfrm>
            <a:prstGeom prst="roundRect">
              <a:avLst>
                <a:gd name="adj" fmla="val 6935"/>
              </a:avLst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99150F43-26EA-403A-AE90-E00E850CCD16}"/>
                </a:ext>
              </a:extLst>
            </p:cNvPr>
            <p:cNvGrpSpPr/>
            <p:nvPr userDrawn="1"/>
          </p:nvGrpSpPr>
          <p:grpSpPr>
            <a:xfrm>
              <a:off x="2705408" y="3186864"/>
              <a:ext cx="548935" cy="466811"/>
              <a:chOff x="7368749" y="2419504"/>
              <a:chExt cx="548935" cy="46681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9E3B7371-93A2-45CC-B526-F6A927B8E836}"/>
                  </a:ext>
                </a:extLst>
              </p:cNvPr>
              <p:cNvSpPr/>
              <p:nvPr userDrawn="1"/>
            </p:nvSpPr>
            <p:spPr>
              <a:xfrm>
                <a:off x="7387798" y="2426647"/>
                <a:ext cx="422702" cy="442759"/>
              </a:xfrm>
              <a:prstGeom prst="roundRect">
                <a:avLst>
                  <a:gd name="adj" fmla="val 693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839021EB-7D78-4496-AC86-6AF75212A6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368749" y="2419504"/>
                <a:ext cx="548935" cy="466811"/>
              </a:xfrm>
              <a:prstGeom prst="rect">
                <a:avLst/>
              </a:prstGeom>
            </p:spPr>
          </p:pic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02ABC6E-AD0B-487D-AB8A-9C0E5FF22C1E}"/>
                </a:ext>
              </a:extLst>
            </p:cNvPr>
            <p:cNvSpPr txBox="1"/>
            <p:nvPr userDrawn="1"/>
          </p:nvSpPr>
          <p:spPr>
            <a:xfrm>
              <a:off x="8011096" y="3257246"/>
              <a:ext cx="1937176" cy="3260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buClr>
                  <a:schemeClr val="accent1"/>
                </a:buClr>
              </a:pPr>
              <a:r>
                <a:rPr lang="en-US" sz="2000" dirty="0"/>
                <a:t>@Uni_Stgt_IBB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D746F02-0AE6-48B3-9E07-CC94F8EE7A44}"/>
                </a:ext>
              </a:extLst>
            </p:cNvPr>
            <p:cNvSpPr txBox="1"/>
            <p:nvPr userDrawn="1"/>
          </p:nvSpPr>
          <p:spPr>
            <a:xfrm>
              <a:off x="3327747" y="3145947"/>
              <a:ext cx="2998052" cy="5486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191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Universität Stuttgart – Institut für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Baustatik und Baudynamik (IBB)</a:t>
              </a: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A7014C15-9E00-4E4D-A0E0-B9544418DC3D}"/>
                </a:ext>
              </a:extLst>
            </p:cNvPr>
            <p:cNvGrpSpPr/>
            <p:nvPr userDrawn="1"/>
          </p:nvGrpSpPr>
          <p:grpSpPr>
            <a:xfrm>
              <a:off x="7413731" y="3186864"/>
              <a:ext cx="466811" cy="466811"/>
              <a:chOff x="8304879" y="2857103"/>
              <a:chExt cx="466811" cy="46681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386E88D-45AA-4081-AC64-5216D0B613FA}"/>
                  </a:ext>
                </a:extLst>
              </p:cNvPr>
              <p:cNvSpPr/>
              <p:nvPr userDrawn="1"/>
            </p:nvSpPr>
            <p:spPr>
              <a:xfrm>
                <a:off x="8326934" y="2866629"/>
                <a:ext cx="422702" cy="442759"/>
              </a:xfrm>
              <a:prstGeom prst="roundRect">
                <a:avLst>
                  <a:gd name="adj" fmla="val 693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701E1402-BB50-4383-AC1B-B2D54D2FF8E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8304879" y="2857103"/>
                <a:ext cx="466811" cy="466811"/>
              </a:xfrm>
              <a:prstGeom prst="rect">
                <a:avLst/>
              </a:prstGeom>
            </p:spPr>
          </p:pic>
        </p:grp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79720613-A9A7-40CB-885C-063A1056A8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92739" y="3096797"/>
              <a:ext cx="646945" cy="646945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0131279-604A-4706-9292-304287D5FA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86158" y="3096797"/>
              <a:ext cx="646945" cy="646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-2381" y="0"/>
            <a:ext cx="10944225" cy="6840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sz="201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9" y="412381"/>
            <a:ext cx="2461813" cy="51707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91198" y="1728585"/>
            <a:ext cx="1639606" cy="1639701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602485" y="1903541"/>
            <a:ext cx="3746105" cy="2409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602485" y="2468795"/>
            <a:ext cx="2518460" cy="9025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Email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Phone 	+49 (711)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en-US" sz="1400" noProof="0" dirty="0">
                <a:solidFill>
                  <a:schemeClr val="bg1"/>
                </a:solidFill>
              </a:rPr>
              <a:t>www.ibb.uni-stuttgart.de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446109" y="2750403"/>
            <a:ext cx="912522" cy="2348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039684" y="2460355"/>
            <a:ext cx="3746105" cy="79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>
                <a:solidFill>
                  <a:schemeClr val="bg1"/>
                </a:solidFill>
              </a:rPr>
              <a:t>University</a:t>
            </a:r>
            <a:r>
              <a:rPr lang="en-US" sz="1400" baseline="0" noProof="0" dirty="0">
                <a:solidFill>
                  <a:schemeClr val="bg1"/>
                </a:solidFill>
              </a:rPr>
              <a:t> of </a:t>
            </a:r>
            <a:r>
              <a:rPr lang="en-US" sz="1400" noProof="0" dirty="0">
                <a:solidFill>
                  <a:schemeClr val="bg1"/>
                </a:solidFill>
              </a:rPr>
              <a:t>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>
                <a:solidFill>
                  <a:schemeClr val="bg1"/>
                </a:solidFill>
              </a:rPr>
              <a:t>Institute for Structural Mechanics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 err="1">
                <a:solidFill>
                  <a:schemeClr val="bg1"/>
                </a:solidFill>
              </a:rPr>
              <a:t>Pfaffenwaldring</a:t>
            </a:r>
            <a:r>
              <a:rPr lang="en-US" sz="1400" noProof="0" dirty="0">
                <a:solidFill>
                  <a:schemeClr val="bg1"/>
                </a:solidFill>
              </a:rPr>
              <a:t> 7, 70569 Stuttgart, Germany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251965" y="2420043"/>
            <a:ext cx="3128242" cy="2409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86889" y="1101025"/>
            <a:ext cx="2585250" cy="3878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2400" b="1" noProof="0" dirty="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6511361-F935-47AD-90FF-836CC60D63D1}"/>
              </a:ext>
            </a:extLst>
          </p:cNvPr>
          <p:cNvGrpSpPr/>
          <p:nvPr userDrawn="1"/>
        </p:nvGrpSpPr>
        <p:grpSpPr>
          <a:xfrm>
            <a:off x="2602485" y="5829494"/>
            <a:ext cx="8009588" cy="787122"/>
            <a:chOff x="2602485" y="3026708"/>
            <a:chExt cx="8009588" cy="787122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72EC4FE2-CFAA-4AC8-8A47-4DC628CAAFA3}"/>
                </a:ext>
              </a:extLst>
            </p:cNvPr>
            <p:cNvSpPr/>
            <p:nvPr userDrawn="1"/>
          </p:nvSpPr>
          <p:spPr>
            <a:xfrm>
              <a:off x="2602485" y="3026708"/>
              <a:ext cx="8009588" cy="787122"/>
            </a:xfrm>
            <a:prstGeom prst="roundRect">
              <a:avLst>
                <a:gd name="adj" fmla="val 6935"/>
              </a:avLst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2B00D13-F01F-4BD6-BA31-E9E09E339C8A}"/>
                </a:ext>
              </a:extLst>
            </p:cNvPr>
            <p:cNvGrpSpPr/>
            <p:nvPr userDrawn="1"/>
          </p:nvGrpSpPr>
          <p:grpSpPr>
            <a:xfrm>
              <a:off x="2705408" y="3186864"/>
              <a:ext cx="548935" cy="466811"/>
              <a:chOff x="7368749" y="2419504"/>
              <a:chExt cx="548935" cy="466811"/>
            </a:xfrm>
          </p:grpSpPr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A1EFE55B-E377-4995-8FAD-4FDBC6443FAE}"/>
                  </a:ext>
                </a:extLst>
              </p:cNvPr>
              <p:cNvSpPr/>
              <p:nvPr userDrawn="1"/>
            </p:nvSpPr>
            <p:spPr>
              <a:xfrm>
                <a:off x="7387798" y="2426647"/>
                <a:ext cx="422702" cy="442759"/>
              </a:xfrm>
              <a:prstGeom prst="roundRect">
                <a:avLst>
                  <a:gd name="adj" fmla="val 693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90AE7D98-94CB-47F1-ACF1-FCD1510893A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7368749" y="2419504"/>
                <a:ext cx="548935" cy="466811"/>
              </a:xfrm>
              <a:prstGeom prst="rect">
                <a:avLst/>
              </a:prstGeom>
            </p:spPr>
          </p:pic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43F28DA-7E96-4117-BFA4-451167EB9878}"/>
                </a:ext>
              </a:extLst>
            </p:cNvPr>
            <p:cNvSpPr txBox="1"/>
            <p:nvPr userDrawn="1"/>
          </p:nvSpPr>
          <p:spPr>
            <a:xfrm>
              <a:off x="8011096" y="3257246"/>
              <a:ext cx="1937176" cy="3260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buClr>
                  <a:schemeClr val="accent1"/>
                </a:buClr>
              </a:pPr>
              <a:r>
                <a:rPr lang="en-US" sz="2000" dirty="0"/>
                <a:t>@Uni_Stgt_IBB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54D349C-458B-40CB-9558-62890F5D1488}"/>
                </a:ext>
              </a:extLst>
            </p:cNvPr>
            <p:cNvSpPr txBox="1"/>
            <p:nvPr userDrawn="1"/>
          </p:nvSpPr>
          <p:spPr>
            <a:xfrm>
              <a:off x="3327747" y="3145947"/>
              <a:ext cx="2998052" cy="5486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191"/>
                </a:buClr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Universität Stuttgart – Institut für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Baustatik und Baudynamik (IBB)</a:t>
              </a: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37EB7901-BA29-4B20-BDB7-58D61AE16A8D}"/>
                </a:ext>
              </a:extLst>
            </p:cNvPr>
            <p:cNvGrpSpPr/>
            <p:nvPr userDrawn="1"/>
          </p:nvGrpSpPr>
          <p:grpSpPr>
            <a:xfrm>
              <a:off x="7413731" y="3186864"/>
              <a:ext cx="466811" cy="466811"/>
              <a:chOff x="8304879" y="2857103"/>
              <a:chExt cx="466811" cy="46681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FB6B59A1-EC9E-488A-B83F-20E6635C883E}"/>
                  </a:ext>
                </a:extLst>
              </p:cNvPr>
              <p:cNvSpPr/>
              <p:nvPr userDrawn="1"/>
            </p:nvSpPr>
            <p:spPr>
              <a:xfrm>
                <a:off x="8326934" y="2866629"/>
                <a:ext cx="422702" cy="442759"/>
              </a:xfrm>
              <a:prstGeom prst="roundRect">
                <a:avLst>
                  <a:gd name="adj" fmla="val 693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35156FB3-9AE1-4AFC-B658-C62EBC8F3B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8304879" y="2857103"/>
                <a:ext cx="466811" cy="466811"/>
              </a:xfrm>
              <a:prstGeom prst="rect">
                <a:avLst/>
              </a:prstGeom>
            </p:spPr>
          </p:pic>
        </p:grp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B16582DC-3FD4-46B2-9629-186C32DB4F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92739" y="3096797"/>
              <a:ext cx="646945" cy="646945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D0AF281-B47A-49FC-80B7-9D7525C4F2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86158" y="3096797"/>
              <a:ext cx="646945" cy="646945"/>
            </a:xfrm>
            <a:prstGeom prst="rect">
              <a:avLst/>
            </a:prstGeom>
          </p:spPr>
        </p:pic>
      </p:grpSp>
      <p:sp>
        <p:nvSpPr>
          <p:cNvPr id="28" name="Bildplatzhalter 7">
            <a:extLst>
              <a:ext uri="{FF2B5EF4-FFF2-40B4-BE49-F238E27FC236}">
                <a16:creationId xmlns:a16="http://schemas.microsoft.com/office/drawing/2014/main" id="{DC8714CD-47AF-4B92-B667-9539CDF30D2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491198" y="3778722"/>
            <a:ext cx="1639606" cy="1639701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436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526D8908-4A82-4EE4-847B-CF14809299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02485" y="3953678"/>
            <a:ext cx="3746105" cy="2409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0" name="Textfeld 8">
            <a:extLst>
              <a:ext uri="{FF2B5EF4-FFF2-40B4-BE49-F238E27FC236}">
                <a16:creationId xmlns:a16="http://schemas.microsoft.com/office/drawing/2014/main" id="{706FC0BC-4FA0-4738-BD26-6F919E1CA4D1}"/>
              </a:ext>
            </a:extLst>
          </p:cNvPr>
          <p:cNvSpPr txBox="1"/>
          <p:nvPr userDrawn="1"/>
        </p:nvSpPr>
        <p:spPr>
          <a:xfrm>
            <a:off x="2602485" y="4518932"/>
            <a:ext cx="2518460" cy="9025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Email	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de-DE" sz="1400" dirty="0">
                <a:solidFill>
                  <a:schemeClr val="bg1"/>
                </a:solidFill>
              </a:rPr>
              <a:t>Phone 	+49 (711)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39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647927" algn="l"/>
              </a:tabLst>
              <a:defRPr/>
            </a:pPr>
            <a:r>
              <a:rPr lang="en-US" sz="1400" noProof="0" dirty="0">
                <a:solidFill>
                  <a:schemeClr val="bg1"/>
                </a:solidFill>
              </a:rPr>
              <a:t>www.ibb.uni-stuttgart.de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F08D3367-D353-4363-BC44-677F4303A0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46109" y="4800540"/>
            <a:ext cx="912522" cy="2348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#####</a:t>
            </a:r>
          </a:p>
        </p:txBody>
      </p:sp>
      <p:sp>
        <p:nvSpPr>
          <p:cNvPr id="32" name="Textfeld 10">
            <a:extLst>
              <a:ext uri="{FF2B5EF4-FFF2-40B4-BE49-F238E27FC236}">
                <a16:creationId xmlns:a16="http://schemas.microsoft.com/office/drawing/2014/main" id="{1EC56B1F-7AFD-4155-8A3A-548794ED8DCE}"/>
              </a:ext>
            </a:extLst>
          </p:cNvPr>
          <p:cNvSpPr txBox="1"/>
          <p:nvPr userDrawn="1"/>
        </p:nvSpPr>
        <p:spPr>
          <a:xfrm>
            <a:off x="7039684" y="4510492"/>
            <a:ext cx="3746105" cy="7945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>
                <a:solidFill>
                  <a:schemeClr val="bg1"/>
                </a:solidFill>
              </a:rPr>
              <a:t>University</a:t>
            </a:r>
            <a:r>
              <a:rPr lang="en-US" sz="1400" baseline="0" noProof="0" dirty="0">
                <a:solidFill>
                  <a:schemeClr val="bg1"/>
                </a:solidFill>
              </a:rPr>
              <a:t> of </a:t>
            </a:r>
            <a:r>
              <a:rPr lang="en-US" sz="1400" noProof="0" dirty="0">
                <a:solidFill>
                  <a:schemeClr val="bg1"/>
                </a:solidFill>
              </a:rPr>
              <a:t>Stuttgart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>
                <a:solidFill>
                  <a:schemeClr val="bg1"/>
                </a:solidFill>
              </a:rPr>
              <a:t>Institute for Structural Mechanics</a:t>
            </a:r>
          </a:p>
          <a:p>
            <a:pPr lvl="0">
              <a:spcBef>
                <a:spcPts val="239"/>
              </a:spcBef>
              <a:spcAft>
                <a:spcPts val="0"/>
              </a:spcAft>
              <a:tabLst>
                <a:tab pos="647927" algn="l"/>
              </a:tabLst>
            </a:pPr>
            <a:r>
              <a:rPr lang="en-US" sz="1400" noProof="0" dirty="0" err="1">
                <a:solidFill>
                  <a:schemeClr val="bg1"/>
                </a:solidFill>
              </a:rPr>
              <a:t>Pfaffenwaldring</a:t>
            </a:r>
            <a:r>
              <a:rPr lang="en-US" sz="1400" noProof="0" dirty="0">
                <a:solidFill>
                  <a:schemeClr val="bg1"/>
                </a:solidFill>
              </a:rPr>
              <a:t> 7, 70569 Stuttgart, Germany</a:t>
            </a:r>
          </a:p>
        </p:txBody>
      </p:sp>
      <p:sp>
        <p:nvSpPr>
          <p:cNvPr id="33" name="Textplatzhalter 10">
            <a:extLst>
              <a:ext uri="{FF2B5EF4-FFF2-40B4-BE49-F238E27FC236}">
                <a16:creationId xmlns:a16="http://schemas.microsoft.com/office/drawing/2014/main" id="{DAFC605E-B7F9-4CDE-9C68-C608B46AC3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51965" y="4470180"/>
            <a:ext cx="3128242" cy="2409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11018135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872113" y="1223963"/>
            <a:ext cx="7200000" cy="432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spcAft>
                <a:spcPts val="1800"/>
              </a:spcAft>
              <a:buNone/>
              <a:defRPr sz="18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Gliederung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557207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 Kreise 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577164" y="133504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75918" y="1441390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577164" y="3080006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2175918" y="3186356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577164" y="4782990"/>
            <a:ext cx="1292625" cy="12927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958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2175918" y="4889340"/>
            <a:ext cx="7200000" cy="108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58774" y="252000"/>
            <a:ext cx="8640000" cy="3600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e-DE" dirty="0"/>
              <a:t>Folientitel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7876812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663" r:id="rId3"/>
    <p:sldLayoutId id="2147483676" r:id="rId4"/>
    <p:sldLayoutId id="2147483693" r:id="rId5"/>
    <p:sldLayoutId id="2147483687" r:id="rId6"/>
    <p:sldLayoutId id="2147483696" r:id="rId7"/>
  </p:sldLayoutIdLst>
  <p:transition>
    <p:fade/>
  </p:transition>
  <p:hf hdr="0"/>
  <p:txStyles>
    <p:titleStyle>
      <a:lvl1pPr algn="l" defTabSz="820834" rtl="0" eaLnBrk="1" latinLnBrk="0" hangingPunct="1">
        <a:lnSpc>
          <a:spcPct val="90000"/>
        </a:lnSpc>
        <a:spcBef>
          <a:spcPct val="0"/>
        </a:spcBef>
        <a:buNone/>
        <a:defRPr sz="2154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209" indent="-205209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66">
          <p15:clr>
            <a:srgbClr val="F26B43"/>
          </p15:clr>
        </p15:guide>
        <p15:guide id="3" orient="horz" pos="39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252000"/>
            <a:ext cx="864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Folientitel durch Klicken bearbeiten</a:t>
            </a:r>
            <a:endParaRPr lang="en-US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358775" y="6479999"/>
            <a:ext cx="3973501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197" dirty="0"/>
              <a:t>Universität Stuttgart, Institut für Baustatik und Baudynamik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863998" y="6480000"/>
            <a:ext cx="7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r">
              <a:buClr>
                <a:schemeClr val="accent1"/>
              </a:buClr>
              <a:buFont typeface="Arial" panose="020B0604020202020204" pitchFamily="34" charset="0"/>
              <a:buNone/>
            </a:pPr>
            <a:fld id="{40FEDF60-E511-4BC6-8414-F4F333653327}" type="slidenum">
              <a:rPr lang="de-DE" sz="1197" smtClean="0"/>
              <a:pPr marL="0" indent="0" algn="r">
                <a:buClr>
                  <a:schemeClr val="accent1"/>
                </a:buClr>
                <a:buFont typeface="Arial" panose="020B0604020202020204" pitchFamily="34" charset="0"/>
                <a:buNone/>
              </a:pPr>
              <a:t>‹#›</a:t>
            </a:fld>
            <a:endParaRPr lang="de-DE" sz="1197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41" y="250512"/>
            <a:ext cx="12566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23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4" r:id="rId2"/>
    <p:sldLayoutId id="2147483690" r:id="rId3"/>
    <p:sldLayoutId id="2147483697" r:id="rId4"/>
  </p:sldLayoutIdLst>
  <p:transition>
    <p:fade/>
  </p:transition>
  <p:hf hdr="0"/>
  <p:txStyles>
    <p:titleStyle>
      <a:lvl1pPr algn="l" defTabSz="820834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None/>
        <a:defRPr sz="1915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26" userDrawn="1">
          <p15:clr>
            <a:srgbClr val="F26B43"/>
          </p15:clr>
        </p15:guide>
        <p15:guide id="3" orient="horz" pos="3924" userDrawn="1">
          <p15:clr>
            <a:srgbClr val="F26B43"/>
          </p15:clr>
        </p15:guide>
        <p15:guide id="4" pos="6668" userDrawn="1">
          <p15:clr>
            <a:srgbClr val="F26B43"/>
          </p15:clr>
        </p15:guide>
        <p15:guide id="8" orient="horz" pos="544" userDrawn="1">
          <p15:clr>
            <a:srgbClr val="F26B43"/>
          </p15:clr>
        </p15:guide>
        <p15:guide id="9" orient="horz" pos="771" userDrawn="1">
          <p15:clr>
            <a:srgbClr val="F26B43"/>
          </p15:clr>
        </p15:guide>
        <p15:guide id="10" pos="344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4" y="252000"/>
            <a:ext cx="864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err="1"/>
              <a:t>Folientitel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feld 12"/>
          <p:cNvSpPr txBox="1"/>
          <p:nvPr userDrawn="1"/>
        </p:nvSpPr>
        <p:spPr>
          <a:xfrm>
            <a:off x="358775" y="6479999"/>
            <a:ext cx="3973501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z="1197" noProof="0" dirty="0"/>
              <a:t>University of Stuttgart, Institute for Structural Mechanics</a:t>
            </a:r>
          </a:p>
        </p:txBody>
      </p:sp>
      <p:sp>
        <p:nvSpPr>
          <p:cNvPr id="14" name="Textfeld 13"/>
          <p:cNvSpPr txBox="1"/>
          <p:nvPr userDrawn="1"/>
        </p:nvSpPr>
        <p:spPr>
          <a:xfrm>
            <a:off x="9863998" y="6480000"/>
            <a:ext cx="720000" cy="180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r">
              <a:buClr>
                <a:schemeClr val="accent1"/>
              </a:buClr>
              <a:buFont typeface="Arial" panose="020B0604020202020204" pitchFamily="34" charset="0"/>
              <a:buNone/>
            </a:pPr>
            <a:fld id="{40FEDF60-E511-4BC6-8414-F4F333653327}" type="slidenum">
              <a:rPr lang="de-DE" sz="1197" smtClean="0"/>
              <a:pPr marL="0" indent="0" algn="r">
                <a:buClr>
                  <a:schemeClr val="accent1"/>
                </a:buClr>
                <a:buFont typeface="Arial" panose="020B0604020202020204" pitchFamily="34" charset="0"/>
                <a:buNone/>
              </a:pPr>
              <a:t>‹#›</a:t>
            </a:fld>
            <a:endParaRPr lang="de-DE" sz="1197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41" y="250512"/>
            <a:ext cx="12566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5" r:id="rId2"/>
    <p:sldLayoutId id="2147483706" r:id="rId3"/>
    <p:sldLayoutId id="2147483707" r:id="rId4"/>
  </p:sldLayoutIdLst>
  <p:transition>
    <p:fade/>
  </p:transition>
  <p:hf hdr="0"/>
  <p:txStyles>
    <p:titleStyle>
      <a:lvl1pPr algn="l" defTabSz="820834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20834" rtl="0" eaLnBrk="1" latinLnBrk="0" hangingPunct="1">
        <a:lnSpc>
          <a:spcPct val="120000"/>
        </a:lnSpc>
        <a:spcBef>
          <a:spcPts val="898"/>
        </a:spcBef>
        <a:buClr>
          <a:schemeClr val="accent1"/>
        </a:buClr>
        <a:buFont typeface="Arial" panose="020B0604020202020204" pitchFamily="34" charset="0"/>
        <a:buNone/>
        <a:defRPr sz="1915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431318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915" kern="1200">
          <a:solidFill>
            <a:schemeClr val="tx1"/>
          </a:solidFill>
          <a:latin typeface="+mn-lt"/>
          <a:ea typeface="+mn-ea"/>
          <a:cs typeface="+mn-cs"/>
        </a:defRPr>
      </a:lvl2pPr>
      <a:lvl3pPr marL="642227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3pPr>
      <a:lvl4pPr marL="862636" indent="-2204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4pPr>
      <a:lvl5pPr marL="1073545" indent="-210909" algn="l" defTabSz="820834" rtl="0" eaLnBrk="1" latinLnBrk="0" hangingPunct="1">
        <a:lnSpc>
          <a:spcPct val="120000"/>
        </a:lnSpc>
        <a:spcBef>
          <a:spcPts val="449"/>
        </a:spcBef>
        <a:buClr>
          <a:schemeClr val="tx1"/>
        </a:buClr>
        <a:buFont typeface="Arial" panose="020B0604020202020204" pitchFamily="34" charset="0"/>
        <a:buChar char="•"/>
        <a:defRPr sz="1676" kern="1200">
          <a:solidFill>
            <a:schemeClr val="tx1"/>
          </a:solidFill>
          <a:latin typeface="+mn-lt"/>
          <a:ea typeface="+mn-ea"/>
          <a:cs typeface="+mn-cs"/>
        </a:defRPr>
      </a:lvl5pPr>
      <a:lvl6pPr marL="2257294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667711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3078128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488545" indent="-205209" algn="l" defTabSz="820834" rtl="0" eaLnBrk="1" latinLnBrk="0" hangingPunct="1">
        <a:lnSpc>
          <a:spcPct val="90000"/>
        </a:lnSpc>
        <a:spcBef>
          <a:spcPts val="449"/>
        </a:spcBef>
        <a:buFont typeface="Arial" panose="020B0604020202020204" pitchFamily="34" charset="0"/>
        <a:buChar char="•"/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1pPr>
      <a:lvl2pPr marL="410417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2pPr>
      <a:lvl3pPr marL="820834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3pPr>
      <a:lvl4pPr marL="1231251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4pPr>
      <a:lvl5pPr marL="1641668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5pPr>
      <a:lvl6pPr marL="2052085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6pPr>
      <a:lvl7pPr marL="2462502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7pPr>
      <a:lvl8pPr marL="2872919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8pPr>
      <a:lvl9pPr marL="3283336" algn="l" defTabSz="820834" rtl="0" eaLnBrk="1" latinLnBrk="0" hangingPunct="1">
        <a:defRPr sz="16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226">
          <p15:clr>
            <a:srgbClr val="F26B43"/>
          </p15:clr>
        </p15:guide>
        <p15:guide id="3" orient="horz" pos="3924">
          <p15:clr>
            <a:srgbClr val="F26B43"/>
          </p15:clr>
        </p15:guide>
        <p15:guide id="4" pos="6668">
          <p15:clr>
            <a:srgbClr val="F26B43"/>
          </p15:clr>
        </p15:guide>
        <p15:guide id="8" orient="horz" pos="544">
          <p15:clr>
            <a:srgbClr val="F26B43"/>
          </p15:clr>
        </p15:guide>
        <p15:guide id="9" orient="horz" pos="771">
          <p15:clr>
            <a:srgbClr val="F26B43"/>
          </p15:clr>
        </p15:guide>
        <p15:guide id="10" pos="34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9.png"/><Relationship Id="rId3" Type="http://schemas.openxmlformats.org/officeDocument/2006/relationships/tags" Target="../tags/tag3.xml"/><Relationship Id="rId21" Type="http://schemas.openxmlformats.org/officeDocument/2006/relationships/image" Target="../media/image22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5.png"/><Relationship Id="rId5" Type="http://schemas.openxmlformats.org/officeDocument/2006/relationships/tags" Target="../tags/tag5.xml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tags" Target="../tags/tag10.xml"/><Relationship Id="rId19" Type="http://schemas.openxmlformats.org/officeDocument/2006/relationships/image" Target="../media/image2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7BC02-0F72-48A7-B6D1-B95CC67672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185" y="1618691"/>
            <a:ext cx="6036019" cy="2020746"/>
          </a:xfrm>
        </p:spPr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r>
              <a:rPr lang="en-US" dirty="0"/>
              <a:t>: An open source C++ library for Isogeometric Analysis within the DUNE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D643F-BF50-4AF1-8E7A-3361D1104F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890" y="5457747"/>
            <a:ext cx="5562660" cy="704745"/>
          </a:xfrm>
        </p:spPr>
        <p:txBody>
          <a:bodyPr/>
          <a:lstStyle/>
          <a:p>
            <a:r>
              <a:rPr lang="en-US" dirty="0"/>
              <a:t>A. Müller, H. Jakob, T.K.M. Vinod Kumar Mitruka*, O. Sander,  M. Bischoff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66A904-269E-49F2-850D-40FE576F7DC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International Conference on Isogeometric Analysis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28D0A8A-F0F7-4568-A278-4FFEE84E1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Lyon, France</a:t>
            </a:r>
          </a:p>
          <a:p>
            <a:r>
              <a:rPr lang="en-US" dirty="0"/>
              <a:t>18 – 21 June 2023</a:t>
            </a:r>
          </a:p>
        </p:txBody>
      </p:sp>
    </p:spTree>
    <p:extLst>
      <p:ext uri="{BB962C8B-B14F-4D97-AF65-F5344CB8AC3E}">
        <p14:creationId xmlns:p14="http://schemas.microsoft.com/office/powerpoint/2010/main" val="153168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B33A-474A-407C-8CE5-A8398F1C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4407A-0E30-410D-90FF-40F5CF3F4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Of Revolution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23B38-2FFE-4674-9924-FE4BB90558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FF35D-979E-4034-82FF-BA909F99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30" y="1241556"/>
            <a:ext cx="7458763" cy="4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136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B33A-474A-407C-8CE5-A8398F1C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86D94-E5B8-40A9-BFCF-572BFC0CE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Of Revolution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6BE1D-3B49-4F05-A68B-59207FA934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urfaceRevolution">
            <a:hlinkClick r:id="" action="ppaction://media"/>
            <a:extLst>
              <a:ext uri="{FF2B5EF4-FFF2-40B4-BE49-F238E27FC236}">
                <a16:creationId xmlns:a16="http://schemas.microsoft.com/office/drawing/2014/main" id="{FB4B6263-8C77-4FAE-8983-DF18E3BD3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85" t="16257"/>
          <a:stretch/>
        </p:blipFill>
        <p:spPr>
          <a:xfrm>
            <a:off x="1646375" y="1223599"/>
            <a:ext cx="7651474" cy="48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72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B33A-474A-407C-8CE5-A8398F1C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BBD231-C58E-4BC3-9B41-39E5F118E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Mark elements on boundary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21AC07-EE43-405D-9EB3-120EFF31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3AF83-C0DE-4396-9BEE-68BAF1E2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4" y="1397987"/>
            <a:ext cx="5486400" cy="4044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A697E-AF31-4410-820A-5E939737C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1" y="1397986"/>
            <a:ext cx="5486400" cy="40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29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B33A-474A-407C-8CE5-A8398F1C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1FCAF-CEB8-4FAA-98D1-A0A628F55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Interpolate functions on Grids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36089-CB90-488D-BA62-2A0048876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2dVibration">
            <a:hlinkClick r:id="" action="ppaction://media"/>
            <a:extLst>
              <a:ext uri="{FF2B5EF4-FFF2-40B4-BE49-F238E27FC236}">
                <a16:creationId xmlns:a16="http://schemas.microsoft.com/office/drawing/2014/main" id="{A2FE9BC1-BD9F-463C-A6D7-BF44B30887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8774" y="1398382"/>
            <a:ext cx="5486400" cy="4043774"/>
          </a:xfrm>
          <a:prstGeom prst="rect">
            <a:avLst/>
          </a:prstGeom>
        </p:spPr>
      </p:pic>
      <p:pic>
        <p:nvPicPr>
          <p:cNvPr id="6" name="3dVibration">
            <a:hlinkClick r:id="" action="ppaction://media"/>
            <a:extLst>
              <a:ext uri="{FF2B5EF4-FFF2-40B4-BE49-F238E27FC236}">
                <a16:creationId xmlns:a16="http://schemas.microsoft.com/office/drawing/2014/main" id="{CF7AC5D2-E1CC-4592-A974-A2E67F555D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45174" y="1904988"/>
            <a:ext cx="4931895" cy="363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0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4049-6F78-4689-959A-D299D80C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8624-B771-40F3-B812-F2016A35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Cantilever Beam With Tip Load</a:t>
            </a:r>
          </a:p>
        </p:txBody>
      </p:sp>
      <p:pic>
        <p:nvPicPr>
          <p:cNvPr id="6" name="Picture 5" descr="\documentclass[english]{IBB_folien}&#10;\begin{document}&#10;&#10;\begin{align}&#10;L &amp;= 10 \\&#10;t &amp;= 0.001 \\&#10;E &amp;= 1000 \\&#10;\nu &amp;= 0 \\&#10;F_{\text{tip}} &amp;= t^3&#10;\end{align}&#10;&#10;&#10;&#10;\end{document}" title="IguanaTex Bitmap Display">
            <a:extLst>
              <a:ext uri="{FF2B5EF4-FFF2-40B4-BE49-F238E27FC236}">
                <a16:creationId xmlns:a16="http://schemas.microsoft.com/office/drawing/2014/main" id="{309328A5-B506-4493-82D1-4C4B154684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58774" y="1472925"/>
            <a:ext cx="1135177" cy="158354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C13C0F6E-8566-49FA-8968-BCF0FF764BFA}"/>
              </a:ext>
            </a:extLst>
          </p:cNvPr>
          <p:cNvGrpSpPr>
            <a:grpSpLocks noChangeAspect="1"/>
          </p:cNvGrpSpPr>
          <p:nvPr/>
        </p:nvGrpSpPr>
        <p:grpSpPr>
          <a:xfrm>
            <a:off x="5699482" y="1196000"/>
            <a:ext cx="3383280" cy="2537460"/>
            <a:chOff x="6575426" y="1196000"/>
            <a:chExt cx="3657600" cy="27432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50DDF27-50DF-4D4A-8F3E-A103F1BFD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575426" y="1196000"/>
              <a:ext cx="3657600" cy="2743200"/>
            </a:xfrm>
            <a:prstGeom prst="rect">
              <a:avLst/>
            </a:prstGeom>
          </p:spPr>
        </p:pic>
        <p:pic>
          <p:nvPicPr>
            <p:cNvPr id="21" name="Picture 20" descr="\documentclass[english]{IBB_folien}&#10;\begin{document}&#10;&#10;\begin{align}&#10;p_w &amp;= 2 \\&#10;p_{\varphi} &amp;= 1&#10;\end{align}&#10;&#10;&#10;\end{document}" title="IguanaTex Bitmap Display">
              <a:extLst>
                <a:ext uri="{FF2B5EF4-FFF2-40B4-BE49-F238E27FC236}">
                  <a16:creationId xmlns:a16="http://schemas.microsoft.com/office/drawing/2014/main" id="{73D6D906-BA72-40CB-88F5-2FF3C8C2D51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213844" y="1591033"/>
              <a:ext cx="640000" cy="55222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029CEB1-3076-43A7-B842-B1A6FFEE6D86}"/>
              </a:ext>
            </a:extLst>
          </p:cNvPr>
          <p:cNvGrpSpPr>
            <a:grpSpLocks noChangeAspect="1"/>
          </p:cNvGrpSpPr>
          <p:nvPr/>
        </p:nvGrpSpPr>
        <p:grpSpPr>
          <a:xfrm>
            <a:off x="2316202" y="1196000"/>
            <a:ext cx="3383280" cy="2537460"/>
            <a:chOff x="2137637" y="1196000"/>
            <a:chExt cx="3657600" cy="27432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6E54702-7E72-44BD-A0F6-9829458F7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137637" y="1196000"/>
              <a:ext cx="3657600" cy="2743200"/>
            </a:xfrm>
            <a:prstGeom prst="rect">
              <a:avLst/>
            </a:prstGeom>
          </p:spPr>
        </p:pic>
        <p:pic>
          <p:nvPicPr>
            <p:cNvPr id="16" name="Picture 15" descr="\documentclass[english]{IBB_folien}&#10;\begin{document}&#10;&#10;\begin{align}&#10;p_w &amp;= 1 \\&#10;p_{\varphi} &amp;= 1&#10;\end{align}&#10;&#10;&#10;\end{document}" title="IguanaTex Bitmap Display">
              <a:extLst>
                <a:ext uri="{FF2B5EF4-FFF2-40B4-BE49-F238E27FC236}">
                  <a16:creationId xmlns:a16="http://schemas.microsoft.com/office/drawing/2014/main" id="{15501B94-A027-439E-BBD9-157E65D107E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4606437" y="1591033"/>
              <a:ext cx="633417" cy="55222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80075B-7B0C-40AA-8E64-452EB59984C6}"/>
              </a:ext>
            </a:extLst>
          </p:cNvPr>
          <p:cNvGrpSpPr>
            <a:grpSpLocks noChangeAspect="1"/>
          </p:cNvGrpSpPr>
          <p:nvPr/>
        </p:nvGrpSpPr>
        <p:grpSpPr>
          <a:xfrm>
            <a:off x="2316202" y="3733460"/>
            <a:ext cx="3383280" cy="2537460"/>
            <a:chOff x="2140830" y="3719898"/>
            <a:chExt cx="3657600" cy="27432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01EB442-6D69-4FE1-853C-B66E9FE9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40830" y="3719898"/>
              <a:ext cx="3657600" cy="2743200"/>
            </a:xfrm>
            <a:prstGeom prst="rect">
              <a:avLst/>
            </a:prstGeom>
          </p:spPr>
        </p:pic>
        <p:pic>
          <p:nvPicPr>
            <p:cNvPr id="23" name="Picture 22" descr="\documentclass[english]{IBB_folien}&#10;\begin{document}&#10;&#10;\begin{align}&#10;p_w &amp;= 2 \\&#10;p_{\varphi} &amp;= 2&#10;\end{align}&#10;&#10;&#10;\end{document}" title="IguanaTex Bitmap Display">
              <a:extLst>
                <a:ext uri="{FF2B5EF4-FFF2-40B4-BE49-F238E27FC236}">
                  <a16:creationId xmlns:a16="http://schemas.microsoft.com/office/drawing/2014/main" id="{91AB91BD-09E4-4374-9812-7D4B063DFAA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4599854" y="4135700"/>
              <a:ext cx="640000" cy="552229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AC863E-7A05-4FE1-9FDC-4E293EA80749}"/>
              </a:ext>
            </a:extLst>
          </p:cNvPr>
          <p:cNvGrpSpPr>
            <a:grpSpLocks noChangeAspect="1"/>
          </p:cNvGrpSpPr>
          <p:nvPr/>
        </p:nvGrpSpPr>
        <p:grpSpPr>
          <a:xfrm>
            <a:off x="5699482" y="3733460"/>
            <a:ext cx="3383280" cy="2537460"/>
            <a:chOff x="6425461" y="3939200"/>
            <a:chExt cx="3657600" cy="27432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8BF2A2B-A9D4-42A4-8214-264DC5DD7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25461" y="3939200"/>
              <a:ext cx="3657600" cy="2743200"/>
            </a:xfrm>
            <a:prstGeom prst="rect">
              <a:avLst/>
            </a:prstGeom>
          </p:spPr>
        </p:pic>
        <p:pic>
          <p:nvPicPr>
            <p:cNvPr id="25" name="Picture 24" descr="\documentclass[english]{IBB_folien}&#10;\begin{document}&#10;&#10;\begin{align}&#10;p_w &amp;= 3 \\&#10;p_{\varphi} &amp;= 2&#10;\end{align}&#10;&#10;&#10;\end{document}" title="IguanaTex Bitmap Display">
              <a:extLst>
                <a:ext uri="{FF2B5EF4-FFF2-40B4-BE49-F238E27FC236}">
                  <a16:creationId xmlns:a16="http://schemas.microsoft.com/office/drawing/2014/main" id="{39CF52A7-9A52-4A0A-B013-80C61CFD28EC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8998774" y="4351172"/>
              <a:ext cx="642194" cy="55222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1E8E0C4-DA88-48BC-B4FE-ECC947B78CDE}"/>
              </a:ext>
            </a:extLst>
          </p:cNvPr>
          <p:cNvSpPr txBox="1"/>
          <p:nvPr/>
        </p:nvSpPr>
        <p:spPr>
          <a:xfrm>
            <a:off x="9082762" y="3478054"/>
            <a:ext cx="585911" cy="5108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  <a:buClr>
                <a:schemeClr val="accent1"/>
              </a:buClr>
            </a:pPr>
            <a:r>
              <a:rPr lang="en-US" sz="1600" b="1" dirty="0">
                <a:solidFill>
                  <a:srgbClr val="FF6B6B"/>
                </a:solidFill>
              </a:rPr>
              <a:t>Exact</a:t>
            </a:r>
          </a:p>
          <a:p>
            <a:pPr algn="ctr">
              <a:lnSpc>
                <a:spcPct val="110000"/>
              </a:lnSpc>
              <a:buClr>
                <a:schemeClr val="accent1"/>
              </a:buClr>
            </a:pPr>
            <a:r>
              <a:rPr lang="en-US" sz="1600" b="1" dirty="0">
                <a:solidFill>
                  <a:srgbClr val="4747E4"/>
                </a:solidFill>
              </a:rPr>
              <a:t>FE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DC0C2B-181F-48C7-86CC-9E07E86D6BF6}"/>
              </a:ext>
            </a:extLst>
          </p:cNvPr>
          <p:cNvGrpSpPr/>
          <p:nvPr/>
        </p:nvGrpSpPr>
        <p:grpSpPr>
          <a:xfrm>
            <a:off x="3381764" y="2852736"/>
            <a:ext cx="1622004" cy="146286"/>
            <a:chOff x="3381764" y="2852736"/>
            <a:chExt cx="1622004" cy="146286"/>
          </a:xfrm>
        </p:grpSpPr>
        <p:pic>
          <p:nvPicPr>
            <p:cNvPr id="42" name="Picture 41" descr="\documentclass[english]{IBB_folien}&#10;\begin{document}&#10;&#10;$w$&#10;&#10;&#10;\end{document}" title="IguanaTex Bitmap Display">
              <a:extLst>
                <a:ext uri="{FF2B5EF4-FFF2-40B4-BE49-F238E27FC236}">
                  <a16:creationId xmlns:a16="http://schemas.microsoft.com/office/drawing/2014/main" id="{1299995C-A92C-4B67-A1E1-A5041C93937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3381764" y="2875776"/>
              <a:ext cx="136777" cy="100206"/>
            </a:xfrm>
            <a:prstGeom prst="rect">
              <a:avLst/>
            </a:prstGeom>
          </p:spPr>
        </p:pic>
        <p:pic>
          <p:nvPicPr>
            <p:cNvPr id="45" name="Picture 44" descr="\documentclass[english]{IBB_folien}&#10;\begin{document}&#10;&#10;$\varphi$&#10;&#10;&#10;\end{document}" title="IguanaTex Bitmap Display">
              <a:extLst>
                <a:ext uri="{FF2B5EF4-FFF2-40B4-BE49-F238E27FC236}">
                  <a16:creationId xmlns:a16="http://schemas.microsoft.com/office/drawing/2014/main" id="{997D6D91-E922-48D1-A9EC-7D67877010C1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4877231" y="2852736"/>
              <a:ext cx="126537" cy="14628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51B867-5142-477D-B13D-1390EF9CEFB9}"/>
              </a:ext>
            </a:extLst>
          </p:cNvPr>
          <p:cNvGrpSpPr/>
          <p:nvPr/>
        </p:nvGrpSpPr>
        <p:grpSpPr>
          <a:xfrm>
            <a:off x="6778644" y="2827101"/>
            <a:ext cx="1622004" cy="146286"/>
            <a:chOff x="3381764" y="2852736"/>
            <a:chExt cx="1622004" cy="146286"/>
          </a:xfrm>
        </p:grpSpPr>
        <p:pic>
          <p:nvPicPr>
            <p:cNvPr id="48" name="Picture 47" descr="\documentclass[english]{IBB_folien}&#10;\begin{document}&#10;&#10;$w$&#10;&#10;&#10;\end{document}" title="IguanaTex Bitmap Display">
              <a:extLst>
                <a:ext uri="{FF2B5EF4-FFF2-40B4-BE49-F238E27FC236}">
                  <a16:creationId xmlns:a16="http://schemas.microsoft.com/office/drawing/2014/main" id="{F354E379-486C-4E60-9EEE-F9FE4980E38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3381764" y="2875776"/>
              <a:ext cx="136777" cy="100206"/>
            </a:xfrm>
            <a:prstGeom prst="rect">
              <a:avLst/>
            </a:prstGeom>
          </p:spPr>
        </p:pic>
        <p:pic>
          <p:nvPicPr>
            <p:cNvPr id="49" name="Picture 48" descr="\documentclass[english]{IBB_folien}&#10;\begin{document}&#10;&#10;$\varphi$&#10;&#10;&#10;\end{document}" title="IguanaTex Bitmap Display">
              <a:extLst>
                <a:ext uri="{FF2B5EF4-FFF2-40B4-BE49-F238E27FC236}">
                  <a16:creationId xmlns:a16="http://schemas.microsoft.com/office/drawing/2014/main" id="{EE58AFBA-B102-4660-A3D9-F2F20C093F9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4877231" y="2852736"/>
              <a:ext cx="126537" cy="14628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9CD958-8A81-4A12-8BA2-E3DF3F56F6A1}"/>
              </a:ext>
            </a:extLst>
          </p:cNvPr>
          <p:cNvGrpSpPr/>
          <p:nvPr/>
        </p:nvGrpSpPr>
        <p:grpSpPr>
          <a:xfrm>
            <a:off x="3381764" y="5312494"/>
            <a:ext cx="1622004" cy="146286"/>
            <a:chOff x="3381764" y="2852736"/>
            <a:chExt cx="1622004" cy="146286"/>
          </a:xfrm>
        </p:grpSpPr>
        <p:pic>
          <p:nvPicPr>
            <p:cNvPr id="51" name="Picture 50" descr="\documentclass[english]{IBB_folien}&#10;\begin{document}&#10;&#10;$w$&#10;&#10;&#10;\end{document}" title="IguanaTex Bitmap Display">
              <a:extLst>
                <a:ext uri="{FF2B5EF4-FFF2-40B4-BE49-F238E27FC236}">
                  <a16:creationId xmlns:a16="http://schemas.microsoft.com/office/drawing/2014/main" id="{870EE6C5-913A-48C1-A863-1E7FF939FEA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3381764" y="2875776"/>
              <a:ext cx="136777" cy="100206"/>
            </a:xfrm>
            <a:prstGeom prst="rect">
              <a:avLst/>
            </a:prstGeom>
          </p:spPr>
        </p:pic>
        <p:pic>
          <p:nvPicPr>
            <p:cNvPr id="52" name="Picture 51" descr="\documentclass[english]{IBB_folien}&#10;\begin{document}&#10;&#10;$\varphi$&#10;&#10;&#10;\end{document}" title="IguanaTex Bitmap Display">
              <a:extLst>
                <a:ext uri="{FF2B5EF4-FFF2-40B4-BE49-F238E27FC236}">
                  <a16:creationId xmlns:a16="http://schemas.microsoft.com/office/drawing/2014/main" id="{3FE6C201-EC9B-46F6-88B3-A0CF24C3415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4877231" y="2852736"/>
              <a:ext cx="126537" cy="14628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57838C3-693B-4DE7-A013-7E3A5F07319A}"/>
              </a:ext>
            </a:extLst>
          </p:cNvPr>
          <p:cNvGrpSpPr/>
          <p:nvPr/>
        </p:nvGrpSpPr>
        <p:grpSpPr>
          <a:xfrm>
            <a:off x="6778644" y="5295220"/>
            <a:ext cx="1622004" cy="146286"/>
            <a:chOff x="3381764" y="2852736"/>
            <a:chExt cx="1622004" cy="146286"/>
          </a:xfrm>
        </p:grpSpPr>
        <p:pic>
          <p:nvPicPr>
            <p:cNvPr id="54" name="Picture 53" descr="\documentclass[english]{IBB_folien}&#10;\begin{document}&#10;&#10;$w$&#10;&#10;&#10;\end{document}" title="IguanaTex Bitmap Display">
              <a:extLst>
                <a:ext uri="{FF2B5EF4-FFF2-40B4-BE49-F238E27FC236}">
                  <a16:creationId xmlns:a16="http://schemas.microsoft.com/office/drawing/2014/main" id="{EDC4D847-5E0E-4797-806C-DE36F71E684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3381764" y="2875776"/>
              <a:ext cx="136777" cy="100206"/>
            </a:xfrm>
            <a:prstGeom prst="rect">
              <a:avLst/>
            </a:prstGeom>
          </p:spPr>
        </p:pic>
        <p:pic>
          <p:nvPicPr>
            <p:cNvPr id="55" name="Picture 54" descr="\documentclass[english]{IBB_folien}&#10;\begin{document}&#10;&#10;$\varphi$&#10;&#10;&#10;\end{document}" title="IguanaTex Bitmap Display">
              <a:extLst>
                <a:ext uri="{FF2B5EF4-FFF2-40B4-BE49-F238E27FC236}">
                  <a16:creationId xmlns:a16="http://schemas.microsoft.com/office/drawing/2014/main" id="{E07D785D-DEB1-4EC3-A7C6-388E84FCE7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4877231" y="2852736"/>
              <a:ext cx="126537" cy="146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1293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55FBDC-72CD-428D-A7A4-AD73314D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1700243"/>
            <a:ext cx="5486400" cy="4044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4049-6F78-4689-959A-D299D80C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8624-B771-40F3-B812-F2016A35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Incompressible Linear Elasticity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C8CF7-6C1E-4E79-9C07-9C7E2C4D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4" y="1700244"/>
            <a:ext cx="5486400" cy="40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804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4049-6F78-4689-959A-D299D80C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8624-B771-40F3-B812-F2016A35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Supported Plate with Distributed Load (Kirchhoff Plate Model)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675DD-1CEF-4A0C-B428-683A19264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33C6C-D49F-4E69-AD31-80FB79ABB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43652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128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onMisesTruss">
            <a:hlinkClick r:id="" action="ppaction://media"/>
            <a:extLst>
              <a:ext uri="{FF2B5EF4-FFF2-40B4-BE49-F238E27FC236}">
                <a16:creationId xmlns:a16="http://schemas.microsoft.com/office/drawing/2014/main" id="{68427260-8D60-477F-9470-EAC4E189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7825" y="1700639"/>
            <a:ext cx="5486400" cy="404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84049-6F78-4689-959A-D299D80C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8624-B771-40F3-B812-F2016A35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Von Mises Truss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675DD-1CEF-4A0C-B428-683A19264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8A538-85EE-41C6-9808-1224A09EE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74" y="1665126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71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4049-6F78-4689-959A-D299D80C6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Ikarus with dune-</a:t>
            </a:r>
            <a:r>
              <a:rPr lang="en-US" dirty="0" err="1"/>
              <a:t>iga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A8624-B771-40F3-B812-F2016A35B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Cook’s Membrane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675DD-1CEF-4A0C-B428-683A19264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9631D-8388-4AA0-A70F-40F19E74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4" y="1436526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01F34-B6C7-471A-BDC4-383632506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8" r="27030"/>
          <a:stretch/>
        </p:blipFill>
        <p:spPr>
          <a:xfrm>
            <a:off x="6457051" y="1818352"/>
            <a:ext cx="3657600" cy="38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9220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623.547"/>
  <p:tag name="ORIGINALWIDTH" val="1163.854"/>
  <p:tag name="LATEXADDIN" val="\documentclass[english]{IBB_folien}&#10;\begin{document}&#10;&#10;\begin{align}&#10;L &amp;= 10 \\&#10;t &amp;= 0.001 \\&#10;E &amp;= 1000 \\&#10;\nu &amp;= 0 \\&#10;F_{\text{tip}} &amp;= t^3&#10;\end{align}&#10;&#10;&#10;&#10;\end{document}"/>
  <p:tag name="IGUANATEXSIZE" val="16"/>
  <p:tag name="IGUANATEXCURSOR" val="139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1792"/>
  <p:tag name="ORIGINALWIDTH" val="658.4177"/>
  <p:tag name="LATEXADDIN" val="\documentclass[english]{IBB_folien}&#10;\begin{document}&#10;&#10;\begin{align}&#10;p_w &amp;= 3 \\&#10;p_{\varphi} &amp;= 2&#10;\end{align}&#10;&#10;&#10;\end{document}"/>
  <p:tag name="IGUANATEXSIZE" val="16"/>
  <p:tag name="IGUANATEXCURSOR" val="96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1792"/>
  <p:tag name="ORIGINALWIDTH" val="656.168"/>
  <p:tag name="LATEXADDIN" val="\documentclass[english]{IBB_folien}&#10;\begin{document}&#10;&#10;\begin{align}&#10;p_w &amp;= 2 \\&#10;p_{\varphi} &amp;= 2&#10;\end{align}&#10;&#10;&#10;\end{document}"/>
  <p:tag name="IGUANATEXSIZE" val="16"/>
  <p:tag name="IGUANATEXCURSOR" val="96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1792"/>
  <p:tag name="ORIGINALWIDTH" val="649.4188"/>
  <p:tag name="LATEXADDIN" val="\documentclass[english]{IBB_folien}&#10;\begin{document}&#10;&#10;\begin{align}&#10;p_w &amp;= 1 \\&#10;p_{\varphi} &amp;= 1&#10;\end{align}&#10;&#10;&#10;\end{document}"/>
  <p:tag name="IGUANATEXSIZE" val="16"/>
  <p:tag name="IGUANATEXCURSOR" val="96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566.1792"/>
  <p:tag name="ORIGINALWIDTH" val="656.168"/>
  <p:tag name="LATEXADDIN" val="\documentclass[english]{IBB_folien}&#10;\begin{document}&#10;&#10;\begin{align}&#10;p_w &amp;= 2 \\&#10;p_{\varphi} &amp;= 1&#10;\end{align}&#10;&#10;&#10;\end{document}"/>
  <p:tag name="IGUANATEXSIZE" val="16"/>
  <p:tag name="IGUANATEXCURSOR" val="76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2.7372"/>
  <p:tag name="ORIGINALWIDTH" val="140.2324"/>
  <p:tag name="LATEXADDIN" val="\documentclass[english]{IBB_folien}&#10;\begin{document}&#10;&#10;$w$&#10;&#10;&#10;\end{document}"/>
  <p:tag name="IGUANATEXSIZE" val="16"/>
  <p:tag name="IGUANATEXCURSOR" val="57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.9813"/>
  <p:tag name="ORIGINALWIDTH" val="129.7338"/>
  <p:tag name="LATEXADDIN" val="\documentclass[english]{IBB_folien}&#10;\begin{document}&#10;&#10;$\varphi$&#10;&#10;&#10;\end{document}"/>
  <p:tag name="IGUANATEXSIZE" val="16"/>
  <p:tag name="IGUANATEXCURSOR" val="62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2.7372"/>
  <p:tag name="ORIGINALWIDTH" val="140.2324"/>
  <p:tag name="LATEXADDIN" val="\documentclass[english]{IBB_folien}&#10;\begin{document}&#10;&#10;$w$&#10;&#10;&#10;\end{document}"/>
  <p:tag name="IGUANATEXSIZE" val="16"/>
  <p:tag name="IGUANATEXCURSOR" val="57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.9813"/>
  <p:tag name="ORIGINALWIDTH" val="129.7338"/>
  <p:tag name="LATEXADDIN" val="\documentclass[english]{IBB_folien}&#10;\begin{document}&#10;&#10;$\varphi$&#10;&#10;&#10;\end{document}"/>
  <p:tag name="IGUANATEXSIZE" val="16"/>
  <p:tag name="IGUANATEXCURSOR" val="62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2.7372"/>
  <p:tag name="ORIGINALWIDTH" val="140.2324"/>
  <p:tag name="LATEXADDIN" val="\documentclass[english]{IBB_folien}&#10;\begin{document}&#10;&#10;$w$&#10;&#10;&#10;\end{document}"/>
  <p:tag name="IGUANATEXSIZE" val="16"/>
  <p:tag name="IGUANATEXCURSOR" val="57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.9813"/>
  <p:tag name="ORIGINALWIDTH" val="129.7338"/>
  <p:tag name="LATEXADDIN" val="\documentclass[english]{IBB_folien}&#10;\begin{document}&#10;&#10;$\varphi$&#10;&#10;&#10;\end{document}"/>
  <p:tag name="IGUANATEXSIZE" val="16"/>
  <p:tag name="IGUANATEXCURSOR" val="62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02.7372"/>
  <p:tag name="ORIGINALWIDTH" val="140.2324"/>
  <p:tag name="LATEXADDIN" val="\documentclass[english]{IBB_folien}&#10;\begin{document}&#10;&#10;$w$&#10;&#10;&#10;\end{document}"/>
  <p:tag name="IGUANATEXSIZE" val="16"/>
  <p:tag name="IGUANATEXCURSOR" val="57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9.9813"/>
  <p:tag name="ORIGINALWIDTH" val="129.7338"/>
  <p:tag name="LATEXADDIN" val="\documentclass[english]{IBB_folien}&#10;\begin{document}&#10;&#10;$\varphi$&#10;&#10;&#10;\end{document}"/>
  <p:tag name="IGUANATEXSIZE" val="16"/>
  <p:tag name="IGUANATEXCURSOR" val="62"/>
  <p:tag name="TRANSPARENCY" val="True"/>
  <p:tag name="FILENAME" val=""/>
  <p:tag name="LATEXENGINEID" val="0"/>
  <p:tag name="TEMPFOLDER" val="M:\IguanaTex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Titel_Master">
  <a:themeElements>
    <a:clrScheme name="IBB 2018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4682"/>
      </a:accent1>
      <a:accent2>
        <a:srgbClr val="BED2FA"/>
      </a:accent2>
      <a:accent3>
        <a:srgbClr val="BE0000"/>
      </a:accent3>
      <a:accent4>
        <a:srgbClr val="FAC8C8"/>
      </a:accent4>
      <a:accent5>
        <a:srgbClr val="006400"/>
      </a:accent5>
      <a:accent6>
        <a:srgbClr val="BEE696"/>
      </a:accent6>
      <a:hlink>
        <a:srgbClr val="00BEFF"/>
      </a:hlink>
      <a:folHlink>
        <a:srgbClr val="524D4D"/>
      </a:folHlink>
    </a:clrScheme>
    <a:fontScheme name="IBB 201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Inhalt_Master DE">
  <a:themeElements>
    <a:clrScheme name="IBB 2018">
      <a:dk1>
        <a:srgbClr val="000000"/>
      </a:dk1>
      <a:lt1>
        <a:srgbClr val="FFFFFF"/>
      </a:lt1>
      <a:dk2>
        <a:srgbClr val="7F7F7F"/>
      </a:dk2>
      <a:lt2>
        <a:srgbClr val="00BBFF"/>
      </a:lt2>
      <a:accent1>
        <a:srgbClr val="004191"/>
      </a:accent1>
      <a:accent2>
        <a:srgbClr val="BED2FA"/>
      </a:accent2>
      <a:accent3>
        <a:srgbClr val="006400"/>
      </a:accent3>
      <a:accent4>
        <a:srgbClr val="BEE696"/>
      </a:accent4>
      <a:accent5>
        <a:srgbClr val="BE0000"/>
      </a:accent5>
      <a:accent6>
        <a:srgbClr val="FAC8C8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110000"/>
          </a:lnSpc>
          <a:spcAft>
            <a:spcPts val="600"/>
          </a:spcAft>
          <a:buClr>
            <a:schemeClr val="accent1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3.xml><?xml version="1.0" encoding="utf-8"?>
<a:theme xmlns:a="http://schemas.openxmlformats.org/drawingml/2006/main" name="Inhalt_Master EN">
  <a:themeElements>
    <a:clrScheme name="IBB 2018">
      <a:dk1>
        <a:srgbClr val="000000"/>
      </a:dk1>
      <a:lt1>
        <a:srgbClr val="FFFFFF"/>
      </a:lt1>
      <a:dk2>
        <a:srgbClr val="7F7F7F"/>
      </a:dk2>
      <a:lt2>
        <a:srgbClr val="00BBFF"/>
      </a:lt2>
      <a:accent1>
        <a:srgbClr val="004191"/>
      </a:accent1>
      <a:accent2>
        <a:srgbClr val="BED2FA"/>
      </a:accent2>
      <a:accent3>
        <a:srgbClr val="006400"/>
      </a:accent3>
      <a:accent4>
        <a:srgbClr val="BEE696"/>
      </a:accent4>
      <a:accent5>
        <a:srgbClr val="BE0000"/>
      </a:accent5>
      <a:accent6>
        <a:srgbClr val="FAC8C8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noAutofit/>
      </a:bodyPr>
      <a:lstStyle>
        <a:defPPr>
          <a:lnSpc>
            <a:spcPct val="110000"/>
          </a:lnSpc>
          <a:buClr>
            <a:schemeClr val="accent1"/>
          </a:buCl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D_16zu10</Template>
  <TotalTime>0</TotalTime>
  <Words>457</Words>
  <Application>Microsoft Office PowerPoint</Application>
  <PresentationFormat>Custom</PresentationFormat>
  <Paragraphs>30</Paragraphs>
  <Slides>10</Slides>
  <Notes>1</Notes>
  <HiddenSlides>1</HiddenSlides>
  <MMClips>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Titel_Master</vt:lpstr>
      <vt:lpstr>Inhalt_Master DE</vt:lpstr>
      <vt:lpstr>Inhalt_Master EN</vt:lpstr>
      <vt:lpstr>PowerPoint Presentation</vt:lpstr>
      <vt:lpstr>Ikarus with dune-iga</vt:lpstr>
      <vt:lpstr>Ikarus with dune-iga</vt:lpstr>
      <vt:lpstr>Ikarus with dune-iga</vt:lpstr>
      <vt:lpstr>Ikarus with dune-iga</vt:lpstr>
      <vt:lpstr>Ikarus with dune-iga</vt:lpstr>
      <vt:lpstr>Ikarus with dune-iga</vt:lpstr>
      <vt:lpstr>Ikarus with dune-iga</vt:lpstr>
      <vt:lpstr>Ikarus with dune-iga</vt:lpstr>
      <vt:lpstr>Ikarus with dune-iga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2018-10-09T12:41:42Z</dcterms:created>
  <dcterms:modified xsi:type="dcterms:W3CDTF">2023-06-19T21:37:32Z</dcterms:modified>
</cp:coreProperties>
</file>